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6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7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4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4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0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7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9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9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9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299E-1C27-4D82-ABDB-E7655090D9D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EA91-5240-4E12-88DF-AD292CA3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6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736" y="-531440"/>
            <a:ext cx="5969888" cy="28083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mologion Ucs" pitchFamily="2" charset="0"/>
                <a:cs typeface="Adobe Arabic" pitchFamily="18" charset="-78"/>
              </a:rPr>
              <a:t>Всероссийская олимпиада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mologion Ucs" pitchFamily="2" charset="0"/>
                <a:cs typeface="Adobe Arabic" pitchFamily="18" charset="-78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mologion Ucs" pitchFamily="2" charset="0"/>
                <a:cs typeface="Adobe Arabic" pitchFamily="18" charset="-78"/>
              </a:rPr>
              <a:t>школьников по основам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mologion Ucs" pitchFamily="2" charset="0"/>
                <a:cs typeface="Adobe Arabic" pitchFamily="18" charset="-78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mologion Ucs" pitchFamily="2" charset="0"/>
                <a:cs typeface="Adobe Arabic" pitchFamily="18" charset="-78"/>
              </a:rPr>
              <a:t>православной культуры.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mologion Ucs" pitchFamily="2" charset="0"/>
              <a:cs typeface="Adobe Arabic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1544" y="5105400"/>
            <a:ext cx="6400800" cy="1752600"/>
          </a:xfrm>
          <a:noFill/>
          <a:effectLst>
            <a:outerShdw blurRad="50800" dist="50800" dir="5400000" sx="75000" sy="75000" algn="ctr" rotWithShape="0">
              <a:srgbClr val="000000">
                <a:alpha val="43137"/>
              </a:srgbClr>
            </a:outerShdw>
          </a:effectLst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Irmologion Ucs" pitchFamily="2" charset="0"/>
              </a:rPr>
              <a:t>Заочный отборочный</a:t>
            </a:r>
          </a:p>
          <a:p>
            <a:pPr algn="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Irmologion Ucs" pitchFamily="2" charset="0"/>
              </a:rPr>
              <a:t>Тур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2020-2021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Irmologion Uc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00808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Творческое задание Заочного отборочного </a:t>
            </a:r>
            <a:r>
              <a:rPr lang="ru-RU" b="1" i="1" dirty="0" smtClean="0">
                <a:solidFill>
                  <a:srgbClr val="C00000"/>
                </a:solidFill>
              </a:rPr>
              <a:t>тура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ОПК 2020-2021.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Напишите одно небольшое сочинение 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на </a:t>
            </a:r>
            <a:r>
              <a:rPr lang="ru-RU" b="1" i="1" dirty="0">
                <a:solidFill>
                  <a:srgbClr val="C00000"/>
                </a:solidFill>
              </a:rPr>
              <a:t>одну из предложенных ниже тем по вашему выбору. 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Помните</a:t>
            </a:r>
            <a:r>
              <a:rPr lang="ru-RU" b="1" i="1" dirty="0">
                <a:solidFill>
                  <a:srgbClr val="C00000"/>
                </a:solidFill>
              </a:rPr>
              <a:t>, что вы можете согласиться с высказыванием, ставшим темой вашей работы, но можете не согласиться с ним или согласиться частично. Главное – аргументируйте вашу точку зрения. 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993300"/>
                </a:solidFill>
              </a:rPr>
              <a:t>Жюри </a:t>
            </a:r>
            <a:r>
              <a:rPr lang="ru-RU" sz="1600" b="1" i="1" dirty="0">
                <a:solidFill>
                  <a:srgbClr val="993300"/>
                </a:solidFill>
              </a:rPr>
              <a:t>при проверке будет руководствоваться оценкой работы по следующим критериям: </a:t>
            </a:r>
          </a:p>
          <a:p>
            <a:pPr lvl="0"/>
            <a:r>
              <a:rPr lang="ru-RU" sz="1600" b="1" i="1" dirty="0">
                <a:solidFill>
                  <a:srgbClr val="993300"/>
                </a:solidFill>
              </a:rPr>
              <a:t>Обоснованность выбора темы. (Объясните, почему вы выбрали данную тему).</a:t>
            </a:r>
          </a:p>
          <a:p>
            <a:pPr lvl="0"/>
            <a:r>
              <a:rPr lang="ru-RU" sz="1600" b="1" i="1" dirty="0">
                <a:solidFill>
                  <a:srgbClr val="993300"/>
                </a:solidFill>
              </a:rPr>
              <a:t>Раскрытие понимания того, о чем говорит автор высказывания, в чем состоит его позиция.</a:t>
            </a:r>
          </a:p>
          <a:p>
            <a:pPr lvl="0"/>
            <a:r>
              <a:rPr lang="ru-RU" sz="1600" b="1" i="1" dirty="0">
                <a:solidFill>
                  <a:srgbClr val="993300"/>
                </a:solidFill>
              </a:rPr>
              <a:t>Представление </a:t>
            </a:r>
            <a:r>
              <a:rPr lang="ru-RU" sz="1600" b="1" i="1" u="sng" dirty="0">
                <a:solidFill>
                  <a:srgbClr val="993300"/>
                </a:solidFill>
              </a:rPr>
              <a:t>вашей собственной точки зрения</a:t>
            </a:r>
            <a:r>
              <a:rPr lang="ru-RU" sz="1600" b="1" i="1" dirty="0">
                <a:solidFill>
                  <a:srgbClr val="993300"/>
                </a:solidFill>
              </a:rPr>
              <a:t> при раскрытии темы. (Будет оцениваться суть и умение ее сформулировать). </a:t>
            </a:r>
          </a:p>
          <a:p>
            <a:pPr lvl="0"/>
            <a:r>
              <a:rPr lang="ru-RU" sz="1600" b="1" i="1" dirty="0">
                <a:solidFill>
                  <a:srgbClr val="993300"/>
                </a:solidFill>
              </a:rPr>
              <a:t>Внутреннее смысловое единство, согласованность ключевых тезисов и утверждений, непротиворечивость личностных суждений. (Оценивается качество аргументов, данных в пользу вашей точки зрения).</a:t>
            </a:r>
          </a:p>
          <a:p>
            <a:pPr lvl="0"/>
            <a:r>
              <a:rPr lang="ru-RU" sz="1600" b="1" i="1" dirty="0">
                <a:solidFill>
                  <a:srgbClr val="993300"/>
                </a:solidFill>
              </a:rPr>
              <a:t>Аргументация своей точки зрения с опорой на исторические факты и личный опыт.</a:t>
            </a:r>
          </a:p>
          <a:p>
            <a:pPr lvl="0"/>
            <a:r>
              <a:rPr lang="ru-RU" sz="1600" b="1" i="1" dirty="0">
                <a:solidFill>
                  <a:srgbClr val="993300"/>
                </a:solidFill>
              </a:rPr>
              <a:t>Соответствие между высказываемыми теоретическими положениями и приводимым фактическим материалом.</a:t>
            </a:r>
          </a:p>
          <a:p>
            <a:pPr lvl="0"/>
            <a:r>
              <a:rPr lang="ru-RU" sz="1600" b="1" i="1" dirty="0">
                <a:solidFill>
                  <a:srgbClr val="993300"/>
                </a:solidFill>
              </a:rPr>
              <a:t>Четкость и обоснованность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18022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744" y="2348880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993300"/>
                </a:solidFill>
              </a:rPr>
              <a:t>В </a:t>
            </a:r>
            <a:r>
              <a:rPr lang="ru-RU" sz="2400" i="1" dirty="0">
                <a:solidFill>
                  <a:srgbClr val="993300"/>
                </a:solidFill>
              </a:rPr>
              <a:t>трудные времена испытаний и бед Господь посылает святых, которые становятся путеводной звездой для своего народа.</a:t>
            </a:r>
          </a:p>
          <a:p>
            <a:pPr lvl="0"/>
            <a:r>
              <a:rPr lang="ru-RU" sz="2400" i="1" dirty="0">
                <a:solidFill>
                  <a:srgbClr val="993300"/>
                </a:solidFill>
              </a:rPr>
              <a:t>Для воспитания народа в христианском духе крайне важно, чтобы каждый храм чтил своего </a:t>
            </a:r>
            <a:r>
              <a:rPr lang="ru-RU" sz="2400" i="1" dirty="0" err="1">
                <a:solidFill>
                  <a:srgbClr val="993300"/>
                </a:solidFill>
              </a:rPr>
              <a:t>новомученика</a:t>
            </a:r>
            <a:r>
              <a:rPr lang="ru-RU" sz="2400" i="1" dirty="0">
                <a:solidFill>
                  <a:srgbClr val="993300"/>
                </a:solidFill>
              </a:rPr>
              <a:t> (</a:t>
            </a:r>
            <a:r>
              <a:rPr lang="ru-RU" sz="2400" i="1" dirty="0" err="1">
                <a:solidFill>
                  <a:srgbClr val="993300"/>
                </a:solidFill>
              </a:rPr>
              <a:t>прот</a:t>
            </a:r>
            <a:r>
              <a:rPr lang="ru-RU" sz="2400" i="1" dirty="0">
                <a:solidFill>
                  <a:srgbClr val="993300"/>
                </a:solidFill>
              </a:rPr>
              <a:t>. Дмитрий Смирнов).</a:t>
            </a:r>
          </a:p>
          <a:p>
            <a:pPr lvl="0"/>
            <a:r>
              <a:rPr lang="ru-RU" sz="2400" i="1" dirty="0">
                <a:solidFill>
                  <a:srgbClr val="993300"/>
                </a:solidFill>
              </a:rPr>
              <a:t>«…раз социализм отрицает Бога, душу, бессмертие, свободу духовную в человеке, постоянные правила нравственности, то он должен обратиться к единственному средству воздействия на человека — к насилию» (</a:t>
            </a:r>
            <a:r>
              <a:rPr lang="ru-RU" sz="2400" i="1" dirty="0" err="1">
                <a:solidFill>
                  <a:srgbClr val="993300"/>
                </a:solidFill>
              </a:rPr>
              <a:t>свщмч</a:t>
            </a:r>
            <a:r>
              <a:rPr lang="ru-RU" sz="2400" i="1" dirty="0">
                <a:solidFill>
                  <a:srgbClr val="993300"/>
                </a:solidFill>
              </a:rPr>
              <a:t>. </a:t>
            </a:r>
            <a:r>
              <a:rPr lang="ru-RU" sz="2400" i="1" dirty="0" err="1">
                <a:solidFill>
                  <a:srgbClr val="993300"/>
                </a:solidFill>
              </a:rPr>
              <a:t>прот</a:t>
            </a:r>
            <a:r>
              <a:rPr lang="ru-RU" sz="2400" i="1" dirty="0">
                <a:solidFill>
                  <a:srgbClr val="993300"/>
                </a:solidFill>
              </a:rPr>
              <a:t>. Иоанн Восторгов).</a:t>
            </a:r>
            <a:endParaRPr lang="ru-RU" sz="2400" i="1" dirty="0">
              <a:solidFill>
                <a:srgbClr val="9933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3300"/>
                </a:solidFill>
                <a:cs typeface="Adobe Arabic" pitchFamily="18" charset="-78"/>
              </a:rPr>
              <a:t>Темы на выбор:</a:t>
            </a:r>
            <a:endParaRPr lang="ru-RU" sz="3200" i="1" dirty="0">
              <a:solidFill>
                <a:srgbClr val="993300"/>
              </a:solidFill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70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36" y="2720360"/>
            <a:ext cx="84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3300"/>
                </a:solidFill>
                <a:latin typeface="Irmologion Ucs" pitchFamily="2" charset="0"/>
              </a:rPr>
              <a:t>Спаси вас </a:t>
            </a:r>
            <a:r>
              <a:rPr lang="ru-RU" sz="6600" b="1" dirty="0">
                <a:solidFill>
                  <a:srgbClr val="993300"/>
                </a:solidFill>
                <a:latin typeface="Irmologion Ucs" pitchFamily="2" charset="0"/>
              </a:rPr>
              <a:t>Г</a:t>
            </a:r>
            <a:r>
              <a:rPr lang="ru-RU" sz="6600" b="1" dirty="0" smtClean="0">
                <a:solidFill>
                  <a:srgbClr val="993300"/>
                </a:solidFill>
                <a:latin typeface="Irmologion Ucs" pitchFamily="2" charset="0"/>
              </a:rPr>
              <a:t>осподь.</a:t>
            </a:r>
          </a:p>
          <a:p>
            <a:pPr algn="ctr"/>
            <a:r>
              <a:rPr lang="ru-RU" sz="6600" b="1" dirty="0" smtClean="0">
                <a:solidFill>
                  <a:srgbClr val="993300"/>
                </a:solidFill>
                <a:latin typeface="Irmologion Ucs" pitchFamily="2" charset="0"/>
              </a:rPr>
              <a:t>Благодарим </a:t>
            </a:r>
            <a:r>
              <a:rPr lang="ru-RU" sz="6600" b="1" dirty="0" smtClean="0">
                <a:solidFill>
                  <a:srgbClr val="993300"/>
                </a:solidFill>
                <a:latin typeface="Irmologion Ucs" pitchFamily="2" charset="0"/>
              </a:rPr>
              <a:t>за</a:t>
            </a:r>
          </a:p>
          <a:p>
            <a:pPr algn="ctr"/>
            <a:r>
              <a:rPr lang="ru-RU" sz="6600" b="1" dirty="0" smtClean="0">
                <a:solidFill>
                  <a:srgbClr val="993300"/>
                </a:solidFill>
                <a:latin typeface="Irmologion Ucs" pitchFamily="2" charset="0"/>
              </a:rPr>
              <a:t> </a:t>
            </a:r>
            <a:r>
              <a:rPr lang="ru-RU" sz="6600" b="1" dirty="0" smtClean="0">
                <a:solidFill>
                  <a:srgbClr val="993300"/>
                </a:solidFill>
                <a:latin typeface="Irmologion Ucs" pitchFamily="2" charset="0"/>
              </a:rPr>
              <a:t>внимание</a:t>
            </a:r>
            <a:endParaRPr lang="ru-RU" sz="6600" b="1" dirty="0">
              <a:solidFill>
                <a:srgbClr val="993300"/>
              </a:solidFill>
              <a:latin typeface="Irmologion Uc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839" y="190381"/>
            <a:ext cx="51503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cs typeface="Adobe Arabic" pitchFamily="18" charset="-78"/>
              </a:rPr>
              <a:t>Тема олимпиады 2020-2021</a:t>
            </a:r>
          </a:p>
          <a:p>
            <a:endParaRPr lang="ru-RU" b="1" i="1" dirty="0">
              <a:solidFill>
                <a:srgbClr val="993300"/>
              </a:solidFill>
              <a:cs typeface="Adobe Arabic" pitchFamily="18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22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912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Школьный тур  будет проходить с 15 октября 2020 года по 31 января 2021г. </a:t>
            </a:r>
            <a:endParaRPr lang="ru-RU" sz="2000" i="1" dirty="0" smtClean="0">
              <a:solidFill>
                <a:srgbClr val="993300"/>
              </a:solidFill>
              <a:cs typeface="Adobe Devanagari" pitchFamily="18" charset="0"/>
            </a:endParaRPr>
          </a:p>
          <a:p>
            <a:r>
              <a:rPr lang="ru-RU" sz="2000" i="1" dirty="0" smtClean="0">
                <a:solidFill>
                  <a:srgbClr val="993300"/>
                </a:solidFill>
                <a:cs typeface="Adobe Devanagari" pitchFamily="18" charset="0"/>
              </a:rPr>
              <a:t>для </a:t>
            </a:r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учащихся 4-11 </a:t>
            </a:r>
            <a:r>
              <a:rPr lang="ru-RU" sz="2000" i="1" dirty="0" smtClean="0">
                <a:solidFill>
                  <a:srgbClr val="993300"/>
                </a:solidFill>
                <a:cs typeface="Adobe Devanagari" pitchFamily="18" charset="0"/>
              </a:rPr>
              <a:t>классов. Регистрация </a:t>
            </a:r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откроется 1 октября.</a:t>
            </a:r>
          </a:p>
          <a:p>
            <a:endParaRPr lang="ru-RU" sz="2000" i="1" dirty="0">
              <a:solidFill>
                <a:srgbClr val="993300"/>
              </a:solidFill>
              <a:cs typeface="Adobe Devanagari" pitchFamily="18" charset="0"/>
            </a:endParaRPr>
          </a:p>
          <a:p>
            <a:r>
              <a:rPr lang="ru-RU" sz="2000" i="1" u="sng" dirty="0">
                <a:solidFill>
                  <a:srgbClr val="993300"/>
                </a:solidFill>
                <a:cs typeface="Adobe Devanagari" pitchFamily="18" charset="0"/>
              </a:rPr>
              <a:t>Вместо муниципального тура</a:t>
            </a:r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 пройдет индивидуальный Заочный отборочный тур для 8 - 11 классов. На него приглашаются </a:t>
            </a:r>
            <a:r>
              <a:rPr lang="ru-RU" sz="2000" i="1" u="sng" dirty="0">
                <a:solidFill>
                  <a:srgbClr val="993300"/>
                </a:solidFill>
                <a:cs typeface="Adobe Devanagari" pitchFamily="18" charset="0"/>
              </a:rPr>
              <a:t>ВСЕ</a:t>
            </a:r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 </a:t>
            </a:r>
            <a:r>
              <a:rPr lang="ru-RU" sz="2000" i="1" dirty="0" smtClean="0">
                <a:solidFill>
                  <a:srgbClr val="993300"/>
                </a:solidFill>
                <a:cs typeface="Adobe Devanagari" pitchFamily="18" charset="0"/>
              </a:rPr>
              <a:t>желающие</a:t>
            </a:r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. В нем можно будет участвовать независимо от участия в школьном туре.</a:t>
            </a:r>
          </a:p>
          <a:p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Заочный тур будет проходить с  5 ноября 2020 г по 25 января 2021 г. для 8 -11 классов. Регистрация начнется в день открытия тура</a:t>
            </a:r>
            <a:r>
              <a:rPr lang="ru-RU" sz="2000" i="1" dirty="0" smtClean="0">
                <a:solidFill>
                  <a:srgbClr val="993300"/>
                </a:solidFill>
                <a:cs typeface="Adobe Devanagari" pitchFamily="18" charset="0"/>
              </a:rPr>
              <a:t>.</a:t>
            </a:r>
            <a:endParaRPr lang="ru-RU" sz="2000" i="1" dirty="0">
              <a:solidFill>
                <a:srgbClr val="993300"/>
              </a:solidFill>
              <a:cs typeface="Adobe Devanagari" pitchFamily="18" charset="0"/>
            </a:endParaRPr>
          </a:p>
          <a:p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Очный (заключительный) тур планируется провести 14 февраля пока только для 10-11 классов (если позволит </a:t>
            </a:r>
            <a:r>
              <a:rPr lang="ru-RU" sz="2000" i="1" dirty="0" err="1">
                <a:solidFill>
                  <a:srgbClr val="993300"/>
                </a:solidFill>
                <a:cs typeface="Adobe Devanagari" pitchFamily="18" charset="0"/>
              </a:rPr>
              <a:t>Роспотребнадзор</a:t>
            </a:r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). </a:t>
            </a:r>
            <a:endParaRPr lang="ru-RU" sz="2000" i="1" dirty="0" smtClean="0">
              <a:solidFill>
                <a:srgbClr val="993300"/>
              </a:solidFill>
              <a:cs typeface="Adobe Devanagari" pitchFamily="18" charset="0"/>
            </a:endParaRPr>
          </a:p>
          <a:p>
            <a:r>
              <a:rPr lang="ru-RU" sz="2000" i="1" dirty="0" smtClean="0">
                <a:solidFill>
                  <a:srgbClr val="993300"/>
                </a:solidFill>
                <a:cs typeface="Adobe Devanagari" pitchFamily="18" charset="0"/>
              </a:rPr>
              <a:t>В </a:t>
            </a:r>
            <a:r>
              <a:rPr lang="ru-RU" sz="2000" i="1" dirty="0">
                <a:solidFill>
                  <a:srgbClr val="993300"/>
                </a:solidFill>
                <a:cs typeface="Adobe Devanagari" pitchFamily="18" charset="0"/>
              </a:rPr>
              <a:t>случае благоприятной обстановки - для 8-11 классов. О местах проведения будет сообщено в свое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2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52882"/>
            <a:ext cx="369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993300"/>
                </a:solidFill>
              </a:rPr>
              <a:t>Алгоритм проведения олимпиады</a:t>
            </a:r>
            <a:endParaRPr lang="ru-RU" sz="2400" b="1" i="1" dirty="0">
              <a:solidFill>
                <a:srgbClr val="99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11596"/>
            <a:ext cx="829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993300"/>
                </a:solidFill>
              </a:rPr>
              <a:t>1) Регистрация школы на сайте олимпиады.(делает ответственный от ОУ) 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2" y="2755910"/>
            <a:ext cx="7506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993300"/>
                </a:solidFill>
              </a:rPr>
              <a:t>2) Подача заявки на участие в школьном туре олимпиады (делает ответственный от ОУ)</a:t>
            </a:r>
          </a:p>
          <a:p>
            <a:r>
              <a:rPr lang="ru-RU" b="1" i="1" dirty="0" smtClean="0">
                <a:solidFill>
                  <a:srgbClr val="993300"/>
                </a:solidFill>
              </a:rPr>
              <a:t>3) Получение заданий и ключей школьного тура в личном кабинете            (делает ответственный от ОУ)</a:t>
            </a:r>
          </a:p>
          <a:p>
            <a:r>
              <a:rPr lang="ru-RU" b="1" i="1" dirty="0" smtClean="0">
                <a:solidFill>
                  <a:srgbClr val="993300"/>
                </a:solidFill>
              </a:rPr>
              <a:t>4) Проведение очного тура олимпиады в ОУ</a:t>
            </a:r>
          </a:p>
          <a:p>
            <a:r>
              <a:rPr lang="ru-RU" b="1" i="1" dirty="0" smtClean="0">
                <a:solidFill>
                  <a:srgbClr val="993300"/>
                </a:solidFill>
              </a:rPr>
              <a:t>5) Загрузка результатов на сайт олимпиады (делает ответственный от ОУ)</a:t>
            </a:r>
          </a:p>
          <a:p>
            <a:r>
              <a:rPr lang="ru-RU" b="1" i="1" dirty="0" smtClean="0">
                <a:solidFill>
                  <a:srgbClr val="993300"/>
                </a:solidFill>
              </a:rPr>
              <a:t>6) Получение дипломов и сертификатов от организаторов олимпиады. Награждение победителей и призеров</a:t>
            </a:r>
          </a:p>
        </p:txBody>
      </p:sp>
    </p:spTree>
    <p:extLst>
      <p:ext uri="{BB962C8B-B14F-4D97-AF65-F5344CB8AC3E}">
        <p14:creationId xmlns:p14="http://schemas.microsoft.com/office/powerpoint/2010/main" val="38032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784" y="1052736"/>
            <a:ext cx="49736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993300"/>
                </a:solidFill>
              </a:rPr>
              <a:t>Заочный тур олимпиады. </a:t>
            </a:r>
          </a:p>
          <a:p>
            <a:r>
              <a:rPr lang="ru-RU" sz="3200" b="1" i="1" dirty="0" smtClean="0">
                <a:solidFill>
                  <a:srgbClr val="993300"/>
                </a:solidFill>
              </a:rPr>
              <a:t>Алгоритм прохождения</a:t>
            </a:r>
            <a:endParaRPr lang="ru-RU" sz="3200" b="1" i="1" dirty="0">
              <a:solidFill>
                <a:srgbClr val="99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8613"/>
            <a:ext cx="3030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993300"/>
                </a:solidFill>
              </a:rPr>
              <a:t>Регистрация участника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b="-10169"/>
          <a:stretch/>
        </p:blipFill>
        <p:spPr bwMode="auto">
          <a:xfrm>
            <a:off x="35456" y="2708919"/>
            <a:ext cx="7560880" cy="45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" y="1196752"/>
            <a:ext cx="4856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993300"/>
                </a:solidFill>
              </a:rPr>
              <a:t>Подача заявки участника заочного тура</a:t>
            </a:r>
            <a:endParaRPr lang="ru-RU" sz="3200" b="1" i="1" dirty="0">
              <a:solidFill>
                <a:srgbClr val="9933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4" b="-12198"/>
          <a:stretch/>
        </p:blipFill>
        <p:spPr bwMode="auto">
          <a:xfrm>
            <a:off x="3840" y="2492896"/>
            <a:ext cx="8024544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5364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993300"/>
                </a:solidFill>
              </a:rPr>
              <a:t>Выполнение </a:t>
            </a:r>
          </a:p>
          <a:p>
            <a:r>
              <a:rPr lang="ru-RU" sz="3200" b="1" i="1" dirty="0" smtClean="0">
                <a:solidFill>
                  <a:srgbClr val="993300"/>
                </a:solidFill>
              </a:rPr>
              <a:t>заданий олимпиады</a:t>
            </a:r>
            <a:endParaRPr lang="ru-RU" sz="3200" b="1" i="1" dirty="0">
              <a:solidFill>
                <a:srgbClr val="9933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14966" r="13217" b="681"/>
          <a:stretch/>
        </p:blipFill>
        <p:spPr bwMode="auto">
          <a:xfrm>
            <a:off x="107504" y="1981746"/>
            <a:ext cx="6948000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0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16798" r="16361" b="3940"/>
          <a:stretch/>
        </p:blipFill>
        <p:spPr bwMode="auto">
          <a:xfrm>
            <a:off x="251520" y="2251328"/>
            <a:ext cx="6480720" cy="425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5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687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993300"/>
                </a:solidFill>
              </a:rPr>
              <a:t>Из двух результатов система выберет лучший. </a:t>
            </a:r>
          </a:p>
          <a:p>
            <a:r>
              <a:rPr lang="ru-RU" sz="2800" b="1" i="1" dirty="0">
                <a:solidFill>
                  <a:srgbClr val="993300"/>
                </a:solidFill>
              </a:rPr>
              <a:t>ЗАПОМНИТЕ НАБРАННОЕ КОЛИЧЕСТВО БАЛЛОВ. Если Вы набрали 70 или больше баллов, то 15.11.2020 откроется доступ к тесту-уровень </a:t>
            </a:r>
            <a:r>
              <a:rPr lang="en-US" sz="2800" b="1" i="1" dirty="0">
                <a:solidFill>
                  <a:srgbClr val="993300"/>
                </a:solidFill>
              </a:rPr>
              <a:t>II</a:t>
            </a:r>
            <a:r>
              <a:rPr lang="ru-RU" sz="2800" b="1" i="1" dirty="0">
                <a:solidFill>
                  <a:srgbClr val="993300"/>
                </a:solidFill>
              </a:rPr>
              <a:t> (инструкция по прохождению та же).</a:t>
            </a:r>
          </a:p>
          <a:p>
            <a:r>
              <a:rPr lang="ru-RU" sz="2800" b="1" i="1" dirty="0">
                <a:solidFill>
                  <a:srgbClr val="993300"/>
                </a:solidFill>
              </a:rPr>
              <a:t>Если Вы набрали за тест –уровень </a:t>
            </a:r>
            <a:r>
              <a:rPr lang="en-US" sz="2800" b="1" i="1" dirty="0">
                <a:solidFill>
                  <a:srgbClr val="993300"/>
                </a:solidFill>
              </a:rPr>
              <a:t>I </a:t>
            </a:r>
            <a:r>
              <a:rPr lang="ru-RU" sz="2800" b="1" i="1" dirty="0">
                <a:solidFill>
                  <a:srgbClr val="993300"/>
                </a:solidFill>
              </a:rPr>
              <a:t>от 10 до 69 баллов, то Вы получите только сертификат участника и творческую работу Вам выполнять не нужно, </a:t>
            </a:r>
          </a:p>
          <a:p>
            <a:r>
              <a:rPr lang="ru-RU" sz="2800" b="1" i="1" dirty="0">
                <a:solidFill>
                  <a:srgbClr val="993300"/>
                </a:solidFill>
              </a:rPr>
              <a:t>в дальнейшем конкурсе Вы не участвуете</a:t>
            </a:r>
            <a:r>
              <a:rPr lang="ru-RU" sz="3200" dirty="0">
                <a:solidFill>
                  <a:srgbClr val="99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3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426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Всероссийская олимпиада  школьников по основам  православной культуры.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 школьников по основам  православной культуры.</dc:title>
  <dc:creator>Пользователь Windows</dc:creator>
  <cp:lastModifiedBy>Прав_гимн_каб_9</cp:lastModifiedBy>
  <cp:revision>10</cp:revision>
  <dcterms:created xsi:type="dcterms:W3CDTF">2020-11-27T08:11:27Z</dcterms:created>
  <dcterms:modified xsi:type="dcterms:W3CDTF">2020-11-27T12:05:08Z</dcterms:modified>
</cp:coreProperties>
</file>